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5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71" r:id="rId15"/>
    <p:sldId id="272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137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7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5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9531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006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953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9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2188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4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D7055E-0969-4A95-B43B-58BB8937D71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8C57CA-7E6D-40A0-8F65-1B106FD631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56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2" y="1428588"/>
            <a:ext cx="10318418" cy="4394988"/>
          </a:xfrm>
        </p:spPr>
        <p:txBody>
          <a:bodyPr/>
          <a:lstStyle/>
          <a:p>
            <a:r>
              <a:rPr lang="ru-RU" sz="5400" smtClean="0"/>
              <a:t>Психологическая служба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в МАОУ СШ №12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 Коррекционно-развивающее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u="sng" dirty="0"/>
              <a:t>Коррекционная работа</a:t>
            </a:r>
            <a:r>
              <a:rPr lang="ru-RU" dirty="0"/>
              <a:t> (индивидуальная и групповая) – организация работы, прежде всего  с учащимися, имеющими проблемы в обучении, поведении и личностном развитии, выявленные в процессе диагностики. Направлено на: уменьшения степени выраженности патологии, ее поведенческие последствия; предупреждение появления вторичных отклонений в развитии; обеспечение максимальной реализации реабилитационного потенциала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3781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</a:t>
            </a:r>
            <a:r>
              <a:rPr lang="ru-RU" b="1" dirty="0" smtClean="0"/>
              <a:t>. </a:t>
            </a:r>
            <a:r>
              <a:rPr lang="ru-RU" b="1" i="1" dirty="0" smtClean="0"/>
              <a:t>Просветительско-образовательное направление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u="sng" dirty="0"/>
              <a:t>Психологическое просвещение и образование</a:t>
            </a:r>
            <a:r>
              <a:rPr lang="ru-RU" dirty="0"/>
              <a:t> - формирование потребности в психологических знаниях, желания использовать их в интересах собственного развития; создание условий для полноценного личностного развития и самоопределения обучающихся, воспитанников на каждом возрастном этапе, а также в своевременном предупреждении возможных нарушений в становлении личности и развитии интеллекта. Так же приобщение педагогического коллектива, учащихся и родителей к психологической культуре.</a:t>
            </a:r>
          </a:p>
        </p:txBody>
      </p:sp>
    </p:spTree>
    <p:extLst>
      <p:ext uri="{BB962C8B-B14F-4D97-AF65-F5344CB8AC3E}">
        <p14:creationId xmlns:p14="http://schemas.microsoft.com/office/powerpoint/2010/main" val="34735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6</a:t>
            </a:r>
            <a:r>
              <a:rPr lang="ru-RU" b="1" dirty="0" smtClean="0"/>
              <a:t>.</a:t>
            </a:r>
            <a:r>
              <a:rPr lang="ru-RU" b="1" i="1" dirty="0" smtClean="0"/>
              <a:t>Профориентационное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Психолого-педагогическая поддержка делает процесс профессионального самоопределения учащихся последовательным, осознанным и обоснованным; она направлена на самопознание, выявление истинных мотивов их выбора, реальных возможностей и образовательных потребностей. Результатом педагогического руководства профессиональным самоопределением становится готовность к выбору профессии, осмыслению, проектированию вариантов профессиональных жизненных путей.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Работа с педагогами и другими работниками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968501"/>
            <a:ext cx="10178322" cy="47879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Профилактическая </a:t>
            </a:r>
            <a:r>
              <a:rPr lang="ru-RU" dirty="0"/>
              <a:t>работа с учителями. Существенное место в работе с учителями отводится обучению педагогов установлению психологически грамотной, развивающей системы взаимоотношений со школьниками, основанной на взаимопонимании и взаимном восприятии друг друга. Учителя обучаются навыкам формирования адекватной Я-концепции, </a:t>
            </a:r>
            <a:r>
              <a:rPr lang="ru-RU" dirty="0" err="1"/>
              <a:t>эмпатии</a:t>
            </a:r>
            <a:r>
              <a:rPr lang="ru-RU" dirty="0"/>
              <a:t>, разрешения проблем, оказания психологической поддержки в процессе их взаимодействия со школьниками и </a:t>
            </a:r>
            <a:r>
              <a:rPr lang="ru-RU" dirty="0" smtClean="0"/>
              <a:t>коллегами.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Консультирование </a:t>
            </a:r>
            <a:r>
              <a:rPr lang="ru-RU" dirty="0"/>
              <a:t>учителей по вопросам совершенствования образовательного процесса (сопровождение индивидуальных образовательных траекторий</a:t>
            </a:r>
            <a:r>
              <a:rPr lang="ru-RU" dirty="0" smtClean="0"/>
              <a:t>).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Проведение </a:t>
            </a:r>
            <a:r>
              <a:rPr lang="ru-RU" dirty="0"/>
              <a:t>семинаров, практических занятий, </a:t>
            </a:r>
            <a:r>
              <a:rPr lang="ru-RU" dirty="0" smtClean="0"/>
              <a:t>лекций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Работа с </a:t>
            </a:r>
            <a:r>
              <a:rPr lang="ru-RU" b="1" i="1" dirty="0" smtClean="0"/>
              <a:t>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11300"/>
            <a:ext cx="10178322" cy="478789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Консультирование  родителей по созданию условий, обеспечивающих успешную адаптацию  подростков к средней школе, посвященное психологическим особенностям того или иного вида деятельности. Оно может проводиться как в традиционной </a:t>
            </a:r>
            <a:r>
              <a:rPr lang="ru-RU" dirty="0" smtClean="0"/>
              <a:t>форме – </a:t>
            </a:r>
            <a:r>
              <a:rPr lang="ru-RU" dirty="0"/>
              <a:t>групповые и индивидуальные консультации, лекции, семинары,- так и в достаточно новых для системы сопровождения формах совместных семинаров-тренингов по развитию навыков общения, сотрудничества, разрешения конфликтов, в которых принимают участие как родители, так и </a:t>
            </a:r>
            <a:r>
              <a:rPr lang="ru-RU" dirty="0" smtClean="0"/>
              <a:t>дети.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 Профилактическая </a:t>
            </a:r>
            <a:r>
              <a:rPr lang="ru-RU" dirty="0"/>
              <a:t>работа с родителями с целью обеспечения родителей знаниями и навыками, способствующими развитию эффективного, развивающего поведения в семье в процессе взаимодействия с детьми. В результате их проведения становится возможным формирование групп лидеров из родителей, в дальнейшем активно участвующих в профилактической  </a:t>
            </a:r>
            <a:r>
              <a:rPr lang="ru-RU" dirty="0" smtClean="0"/>
              <a:t>деятельности.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Проведение </a:t>
            </a:r>
            <a:r>
              <a:rPr lang="ru-RU" dirty="0"/>
              <a:t>бесед,  лекций, возможность давать рекомендации родителям для успешного воспитания детей учитывая возрастные особенности.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0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Ожидаемые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057401"/>
            <a:ext cx="10178322" cy="4000499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/>
              <a:t> Активное </a:t>
            </a:r>
            <a:r>
              <a:rPr lang="ru-RU" dirty="0"/>
              <a:t>включение в образовательный процесс всех категорий </a:t>
            </a:r>
            <a:r>
              <a:rPr lang="ru-RU" dirty="0" smtClean="0"/>
              <a:t>обучающихся.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Создание </a:t>
            </a:r>
            <a:r>
              <a:rPr lang="ru-RU" dirty="0"/>
              <a:t>мониторинга психологического статуса </a:t>
            </a:r>
            <a:r>
              <a:rPr lang="ru-RU" dirty="0" smtClean="0"/>
              <a:t>обучающегося.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Разработанные </a:t>
            </a:r>
            <a:r>
              <a:rPr lang="ru-RU" dirty="0"/>
              <a:t>рекомендации помогут оказать помощь в построении индивидуальных образовательных маршрутов обучающихся и педагогов школы, будут способствовать их личностному </a:t>
            </a:r>
            <a:r>
              <a:rPr lang="ru-RU" dirty="0" smtClean="0"/>
              <a:t>росту.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Повышение </a:t>
            </a:r>
            <a:r>
              <a:rPr lang="ru-RU" dirty="0"/>
              <a:t>психолого-педагогической компетенции педагогов и родителей </a:t>
            </a:r>
            <a:r>
              <a:rPr lang="ru-RU" dirty="0" smtClean="0"/>
              <a:t>обучающихся.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Своевременное </a:t>
            </a:r>
            <a:r>
              <a:rPr lang="ru-RU" dirty="0"/>
              <a:t>выявление затруднений участников образовательного </a:t>
            </a:r>
            <a:r>
              <a:rPr lang="ru-RU" dirty="0" smtClean="0"/>
              <a:t>процесса.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Создание </a:t>
            </a:r>
            <a:r>
              <a:rPr lang="ru-RU" dirty="0"/>
              <a:t>системы психологического сопровождения по организации психологически безопасной образовательной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3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В </a:t>
            </a:r>
            <a:r>
              <a:rPr lang="ru-RU" sz="4000" dirty="0" smtClean="0"/>
              <a:t>реализации Службы  </a:t>
            </a:r>
            <a:r>
              <a:rPr lang="ru-RU" sz="4000" dirty="0"/>
              <a:t>сопровождения задействованы: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4768122" cy="3593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администрация школы,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классные руководители,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логопед,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медицинский </a:t>
            </a:r>
            <a:r>
              <a:rPr lang="ru-RU" dirty="0"/>
              <a:t>работник </a:t>
            </a:r>
            <a:r>
              <a:rPr lang="ru-RU" dirty="0" smtClean="0"/>
              <a:t>школы,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en-US" dirty="0" smtClean="0"/>
              <a:t>2 </a:t>
            </a:r>
            <a:r>
              <a:rPr lang="ru-RU" dirty="0" smtClean="0"/>
              <a:t>педагога-психолога,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социальный педагог,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учителя-предметники,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учитель-дефектолог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2177796"/>
            <a:ext cx="41758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Сопровождения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Структурное образовательное учреждения , организуемое с целью предоставления помощи учащимися, родителями и педагогами.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3" y="3325092"/>
            <a:ext cx="4268932" cy="33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совместной деятельности</a:t>
            </a:r>
          </a:p>
          <a:p>
            <a:r>
              <a:rPr lang="ru-RU" dirty="0" smtClean="0"/>
              <a:t>Положительные взаимоотношения, взаимопонимание</a:t>
            </a:r>
          </a:p>
          <a:p>
            <a:r>
              <a:rPr lang="ru-RU" dirty="0" smtClean="0"/>
              <a:t>Коллективность при обсуждении различных вопросов</a:t>
            </a:r>
          </a:p>
          <a:p>
            <a:r>
              <a:rPr lang="ru-RU" dirty="0" smtClean="0"/>
              <a:t>Активизация деятельности участвующих сторон</a:t>
            </a:r>
          </a:p>
          <a:p>
            <a:r>
              <a:rPr lang="ru-RU" dirty="0" smtClean="0"/>
              <a:t>Взаимопомощь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78" y="3424237"/>
            <a:ext cx="3899113" cy="33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Принципы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82134"/>
            <a:ext cx="10457722" cy="4754883"/>
          </a:xfrm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b="1" dirty="0"/>
              <a:t>научность </a:t>
            </a:r>
            <a:r>
              <a:rPr lang="ru-RU" dirty="0"/>
              <a:t>– использование научно обоснованных и апробированных в педагогической практике технологий и </a:t>
            </a:r>
            <a:r>
              <a:rPr lang="ru-RU" dirty="0" smtClean="0"/>
              <a:t>методик;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b="1" dirty="0" smtClean="0"/>
              <a:t>системность</a:t>
            </a:r>
            <a:r>
              <a:rPr lang="ru-RU" dirty="0"/>
              <a:t> – организация системы работы со всеми участниками образовательного </a:t>
            </a:r>
            <a:r>
              <a:rPr lang="ru-RU" dirty="0" smtClean="0"/>
              <a:t>процесса;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b="1" dirty="0" smtClean="0"/>
              <a:t>комплексность </a:t>
            </a:r>
            <a:r>
              <a:rPr lang="ru-RU" b="1" dirty="0"/>
              <a:t>- </a:t>
            </a:r>
            <a:r>
              <a:rPr lang="ru-RU" dirty="0"/>
              <a:t>совместная деятельность различных специалистов, всех участников учебно-воспитательного процесса в решении задач сопровождения: классных руководителей, учителей, педагога-психолога, социального педагога, логопеда, администрации и </a:t>
            </a:r>
            <a:r>
              <a:rPr lang="ru-RU" dirty="0" smtClean="0"/>
              <a:t>учителей-предметников.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b="1" dirty="0" smtClean="0"/>
              <a:t>превентивность </a:t>
            </a:r>
            <a:r>
              <a:rPr lang="ru-RU" b="1" dirty="0"/>
              <a:t>- </a:t>
            </a:r>
            <a:r>
              <a:rPr lang="ru-RU" dirty="0"/>
              <a:t>обеспечение перехода от принципа «скорой помощи» (реагирования на уже возникшие проблемы) к предупреждению возникновения проблемных </a:t>
            </a:r>
            <a:r>
              <a:rPr lang="ru-RU" dirty="0" smtClean="0"/>
              <a:t>ситуаций.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b="1" dirty="0" smtClean="0"/>
              <a:t>открытость</a:t>
            </a:r>
            <a:r>
              <a:rPr lang="ru-RU" dirty="0"/>
              <a:t> – последовательное использование ресурсов сетевого взаимодействия и социального партнёрства, открытость мероприятий для педагогических и руководящих работников ОУ, </a:t>
            </a:r>
            <a:endParaRPr lang="ru-RU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b="1" dirty="0" smtClean="0"/>
              <a:t>технологичность</a:t>
            </a:r>
            <a:r>
              <a:rPr lang="ru-RU" dirty="0"/>
              <a:t> -  использование современных технологий, интерактивной стратегии в работе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478" y="1588884"/>
            <a:ext cx="10178322" cy="2970415"/>
          </a:xfrm>
        </p:spPr>
        <p:txBody>
          <a:bodyPr>
            <a:normAutofit/>
          </a:bodyPr>
          <a:lstStyle/>
          <a:p>
            <a:r>
              <a:rPr lang="ru-RU" b="1" dirty="0"/>
              <a:t>Основные направления психологического сопровождения обучающихся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17" y="3948545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1. Профилактическое </a:t>
            </a:r>
            <a:r>
              <a:rPr lang="ru-RU" b="1" i="1" dirty="0" smtClean="0"/>
              <a:t>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Психопрофилактическая работа - обеспечение решения проблем, связанных с обучением, воспитанием, психическим здоровьем детей: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/>
              <a:t> разработка </a:t>
            </a:r>
            <a:r>
              <a:rPr lang="ru-RU" dirty="0"/>
              <a:t>и осуществление развивающих программ для учащихся с учетом задач каждого возрастного </a:t>
            </a:r>
            <a:r>
              <a:rPr lang="ru-RU" dirty="0" smtClean="0"/>
              <a:t>этапа;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выявление </a:t>
            </a:r>
            <a:r>
              <a:rPr lang="ru-RU" dirty="0"/>
              <a:t>психологических особенностей ребенка, которые в дальнейшем могут обусловить отклонения в интеллектуальном или личностном </a:t>
            </a:r>
            <a:r>
              <a:rPr lang="ru-RU" dirty="0" smtClean="0"/>
              <a:t>развитии;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предупреждение </a:t>
            </a:r>
            <a:r>
              <a:rPr lang="ru-RU" dirty="0"/>
              <a:t>возможных осложнений в связи с переходом учащихся на следующую возрастную ступень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6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2. Диагностическое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095501"/>
            <a:ext cx="10178322" cy="4584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Выявление особенностей психического развития ребенка, наиболее важных особенностей деятельности, сформированности определенных психологических новообразований, соответствия уровня развития умений, знаний, навыков, личностных и межличностных образований возрастным ориентирам и требованиям </a:t>
            </a:r>
            <a:r>
              <a:rPr lang="ru-RU" dirty="0" smtClean="0"/>
              <a:t>общества. Диагностика </a:t>
            </a:r>
            <a:r>
              <a:rPr lang="ru-RU" dirty="0"/>
              <a:t>может быть индивидуальной и групповой.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99" y="3600595"/>
            <a:ext cx="3851101" cy="30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3. Консультативное направление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809999"/>
          </a:xfrm>
        </p:spPr>
        <p:txBody>
          <a:bodyPr/>
          <a:lstStyle/>
          <a:p>
            <a:pPr marL="0" indent="0" algn="just">
              <a:buNone/>
            </a:pPr>
            <a:r>
              <a:rPr lang="ru-RU" u="sng" dirty="0"/>
              <a:t>Индивидуальное консультирование</a:t>
            </a:r>
            <a:r>
              <a:rPr lang="ru-RU" dirty="0"/>
              <a:t> - оказание помощи и создание условий для развития личности,  способности выбирать и действовать по собственному усмотрению, обучатся новому поведению.</a:t>
            </a:r>
          </a:p>
          <a:p>
            <a:pPr marL="0" indent="0" algn="just">
              <a:buNone/>
            </a:pPr>
            <a:r>
              <a:rPr lang="ru-RU" u="sng" dirty="0"/>
              <a:t>Групповое консультирование</a:t>
            </a:r>
            <a:r>
              <a:rPr lang="ru-RU" dirty="0"/>
              <a:t> - информирование всех участников образовательного процесса по вопросам, связанным с особенностями образовательного процесса для данной категории детей с целью создания адаптивной среды, позволяющей обеспечить полноценную интеграцию и личностную самореализацию в образовательном учреждении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5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3380</TotalTime>
  <Words>505</Words>
  <Application>Microsoft Office PowerPoint</Application>
  <PresentationFormat>Произвольный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Badge</vt:lpstr>
      <vt:lpstr>Психологическая служба в МАОУ СШ №12 </vt:lpstr>
      <vt:lpstr>В реализации Службы  сопровождения задействованы:</vt:lpstr>
      <vt:lpstr>Служба Сопровождения</vt:lpstr>
      <vt:lpstr>Признаки</vt:lpstr>
      <vt:lpstr>Принципы :</vt:lpstr>
      <vt:lpstr>Основные направления психологического сопровождения обучающихся</vt:lpstr>
      <vt:lpstr>1. Профилактическое направление</vt:lpstr>
      <vt:lpstr>2. Диагностическое направление</vt:lpstr>
      <vt:lpstr>3. Консультативное направление </vt:lpstr>
      <vt:lpstr>4 Коррекционно-развивающее направление</vt:lpstr>
      <vt:lpstr>5. Просветительско-образовательное направление </vt:lpstr>
      <vt:lpstr>6.Профориентационное направление</vt:lpstr>
      <vt:lpstr>Работа с педагогами и другими работниками школы</vt:lpstr>
      <vt:lpstr>Работа с родителями</vt:lpstr>
      <vt:lpstr>Ожидаемые результаты: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 в МАОУ СШ №12</dc:title>
  <dc:creator>Психолог</dc:creator>
  <cp:lastModifiedBy>Татьяна Владимировна Свиридова</cp:lastModifiedBy>
  <cp:revision>23</cp:revision>
  <cp:lastPrinted>2022-11-23T02:42:15Z</cp:lastPrinted>
  <dcterms:created xsi:type="dcterms:W3CDTF">2022-11-01T04:16:59Z</dcterms:created>
  <dcterms:modified xsi:type="dcterms:W3CDTF">2022-11-24T08:02:56Z</dcterms:modified>
</cp:coreProperties>
</file>